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519" r:id="rId2"/>
    <p:sldId id="382" r:id="rId3"/>
    <p:sldId id="521" r:id="rId4"/>
    <p:sldId id="522" r:id="rId5"/>
    <p:sldId id="523" r:id="rId6"/>
    <p:sldId id="524" r:id="rId7"/>
    <p:sldId id="525" r:id="rId8"/>
    <p:sldId id="526" r:id="rId9"/>
    <p:sldId id="527" r:id="rId10"/>
    <p:sldId id="281" r:id="rId11"/>
    <p:sldId id="374" r:id="rId12"/>
    <p:sldId id="373" r:id="rId13"/>
    <p:sldId id="528" r:id="rId14"/>
    <p:sldId id="282" r:id="rId15"/>
    <p:sldId id="358" r:id="rId16"/>
    <p:sldId id="359" r:id="rId17"/>
    <p:sldId id="283" r:id="rId18"/>
    <p:sldId id="529" r:id="rId19"/>
    <p:sldId id="285" r:id="rId20"/>
    <p:sldId id="284" r:id="rId21"/>
    <p:sldId id="286" r:id="rId22"/>
    <p:sldId id="287" r:id="rId23"/>
    <p:sldId id="360" r:id="rId24"/>
    <p:sldId id="288" r:id="rId25"/>
    <p:sldId id="375" r:id="rId26"/>
    <p:sldId id="289" r:id="rId27"/>
    <p:sldId id="290" r:id="rId28"/>
    <p:sldId id="531" r:id="rId29"/>
    <p:sldId id="532" r:id="rId30"/>
  </p:sldIdLst>
  <p:sldSz cx="6858000" cy="9144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00"/>
    <a:srgbClr val="0033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19" autoAdjust="0"/>
    <p:restoredTop sz="96347" autoAdjust="0"/>
  </p:normalViewPr>
  <p:slideViewPr>
    <p:cSldViewPr snapToGrid="0">
      <p:cViewPr varScale="1">
        <p:scale>
          <a:sx n="111" d="100"/>
          <a:sy n="111" d="100"/>
        </p:scale>
        <p:origin x="5488" y="21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1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97100" y="696913"/>
            <a:ext cx="2616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5440B42-89F8-46A0-878A-D22283DE7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662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440B42-89F8-46A0-878A-D22283DE725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86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http://www.epa.gov/acidrain/education/site_students/</a:t>
            </a:r>
            <a:r>
              <a:rPr lang="en-US" dirty="0" err="1"/>
              <a:t>phscale.html</a:t>
            </a:r>
            <a:endParaRPr lang="en-US" dirty="0"/>
          </a:p>
          <a:p>
            <a:endParaRPr lang="en-US" dirty="0"/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Pawlick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notes, "One storm in Wheeling, West Virginia, produced rain at an incredible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1.5-the equivalent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 </a:t>
            </a:r>
            <a:endParaRPr lang="en-US" dirty="0"/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rosive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strength to the acid in an automobile battery."4 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Thomas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Pawlick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Killing Rain, The Global Threat of Acid Precipitation (1984). 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Pace Environmental Law Review 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Volume 2 Issue 1 1984 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September 1984 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Pawlick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A Killing Rain, e Global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Acid Precipitation 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Robert H. Boyle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440B42-89F8-46A0-878A-D22283DE725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32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A5AB3A-8B2C-4E93-B6AA-B34D016A3181}" type="slidenum">
              <a:rPr lang="en-US"/>
              <a:pPr eaLnBrk="1" hangingPunct="1"/>
              <a:t>26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http://</a:t>
            </a:r>
            <a:r>
              <a:rPr lang="en-US" dirty="0" err="1"/>
              <a:t>www.appalachian-center.org</a:t>
            </a:r>
            <a:r>
              <a:rPr lang="en-US" dirty="0"/>
              <a:t>/issues/water/2004_apr.html for picture</a:t>
            </a:r>
          </a:p>
          <a:p>
            <a:pPr eaLnBrk="1" hangingPunct="1"/>
            <a:r>
              <a:rPr lang="en-US" dirty="0"/>
              <a:t>http://</a:t>
            </a:r>
            <a:r>
              <a:rPr lang="en-US" dirty="0" err="1"/>
              <a:t>www.osmre.gov</a:t>
            </a:r>
            <a:r>
              <a:rPr lang="en-US" dirty="0"/>
              <a:t>/</a:t>
            </a:r>
            <a:r>
              <a:rPr lang="en-US" dirty="0" err="1"/>
              <a:t>amdform.htm</a:t>
            </a:r>
            <a:r>
              <a:rPr lang="en-US" dirty="0"/>
              <a:t> for reactions</a:t>
            </a:r>
          </a:p>
        </p:txBody>
      </p:sp>
    </p:spTree>
    <p:extLst>
      <p:ext uri="{BB962C8B-B14F-4D97-AF65-F5344CB8AC3E}">
        <p14:creationId xmlns:p14="http://schemas.microsoft.com/office/powerpoint/2010/main" val="2530942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440B42-89F8-46A0-878A-D22283DE725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83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Peak_phosphorus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440B42-89F8-46A0-878A-D22283DE725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41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A86D86-08DB-4EFB-8B3F-D1D190A4C4CE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i="1" dirty="0" err="1"/>
              <a:t>Mitsch</a:t>
            </a:r>
            <a:r>
              <a:rPr lang="en-US" b="1" i="1" dirty="0"/>
              <a:t> et al 2001</a:t>
            </a:r>
          </a:p>
          <a:p>
            <a:pPr eaLnBrk="1" hangingPunct="1"/>
            <a:endParaRPr lang="en-US" b="1" i="1" dirty="0"/>
          </a:p>
          <a:p>
            <a:pPr eaLnBrk="1" hangingPunct="1"/>
            <a:r>
              <a:rPr lang="en-US" b="1" i="1" dirty="0"/>
              <a:t>Figure 2. Estimated 20th-century trends in hypoxia area, nitrogen concentrations,</a:t>
            </a:r>
          </a:p>
          <a:p>
            <a:pPr eaLnBrk="1" hangingPunct="1"/>
            <a:r>
              <a:rPr lang="en-US" b="1" i="1" dirty="0"/>
              <a:t>and fluxes in the Mississippi River, nitrogen fertilizer use in the Mississippi River</a:t>
            </a:r>
          </a:p>
          <a:p>
            <a:pPr eaLnBrk="1" hangingPunct="1"/>
            <a:r>
              <a:rPr lang="en-US" b="1" i="1" dirty="0"/>
              <a:t>Basin, and land drainage in the Mississippi River Basin (USDA 1987, </a:t>
            </a:r>
            <a:r>
              <a:rPr lang="en-US" b="1" i="1" dirty="0" err="1"/>
              <a:t>Goolsby</a:t>
            </a:r>
            <a:r>
              <a:rPr lang="en-US" b="1" i="1" dirty="0"/>
              <a:t> et</a:t>
            </a:r>
          </a:p>
          <a:p>
            <a:pPr eaLnBrk="1" hangingPunct="1"/>
            <a:r>
              <a:rPr lang="en-US" b="1" i="1" dirty="0"/>
              <a:t>al. 1999, </a:t>
            </a:r>
            <a:r>
              <a:rPr lang="en-US" b="1" i="1" dirty="0" err="1"/>
              <a:t>Rabalais</a:t>
            </a:r>
            <a:r>
              <a:rPr lang="en-US" b="1" i="1" dirty="0"/>
              <a:t> et al. 1999).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398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http://blog.al.com/live/2010/08/dead_zone_in_the_gulf_of_mexic.html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440B42-89F8-46A0-878A-D22283DE725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81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www.epa.gov</a:t>
            </a:r>
            <a:r>
              <a:rPr lang="en-US" dirty="0"/>
              <a:t>/sites/production/files/2015-03/zonesizereplacementjan22.jpg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insideclimatenews.org</a:t>
            </a:r>
            <a:r>
              <a:rPr lang="en-US" dirty="0"/>
              <a:t>/content/gulf-dead-zone-chokes-marine-life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440B42-89F8-46A0-878A-D22283DE725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17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EC39CA-FE74-4CFA-999B-A2F2DB50EF3F}" type="slidenum">
              <a:rPr lang="en-US"/>
              <a:pPr eaLnBrk="1" hangingPunct="1"/>
              <a:t>17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7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440B42-89F8-46A0-878A-D22283DE725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52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http://www.epa.gov/castnet/sites/par107.html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440B42-89F8-46A0-878A-D22283DE725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1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7DA4F6-3263-4FCB-BB84-F77D81D20FE6}" type="slidenum">
              <a:rPr lang="en-US"/>
              <a:pPr eaLnBrk="1" hangingPunct="1"/>
              <a:t>24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i="1" dirty="0"/>
              <a:t>Figure 8. Distribution of the mean number of fish species</a:t>
            </a:r>
          </a:p>
          <a:p>
            <a:pPr eaLnBrk="1" hangingPunct="1"/>
            <a:r>
              <a:rPr lang="en-US" b="1" i="1" dirty="0"/>
              <a:t>for ranges of pH from 4.0 to 8.0 in lakes in the Adirondack</a:t>
            </a:r>
          </a:p>
          <a:p>
            <a:pPr eaLnBrk="1" hangingPunct="1"/>
            <a:r>
              <a:rPr lang="en-US" b="1" i="1" dirty="0"/>
              <a:t>region of New York. N represents the number of</a:t>
            </a:r>
          </a:p>
          <a:p>
            <a:pPr eaLnBrk="1" hangingPunct="1"/>
            <a:r>
              <a:rPr lang="en-US" b="1" i="1" dirty="0"/>
              <a:t>lakes in each pH category (modified from </a:t>
            </a:r>
            <a:r>
              <a:rPr lang="en-US" b="1" i="1" dirty="0" err="1"/>
              <a:t>Kretser</a:t>
            </a:r>
            <a:r>
              <a:rPr lang="en-US" b="1" i="1" dirty="0"/>
              <a:t> et al.</a:t>
            </a:r>
          </a:p>
          <a:p>
            <a:pPr eaLnBrk="1" hangingPunct="1"/>
            <a:r>
              <a:rPr lang="en-US" b="1" i="1" dirty="0"/>
              <a:t>1989).</a:t>
            </a:r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2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CF285-77E1-46A9-AA9F-78644CE26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77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ECF6B-1B12-4D88-81D3-E3FD31B24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12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B3297-5C4A-40CC-848F-100607EC2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2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9463C-29CE-4DC8-8755-A8E2E7A62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34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1EB22-8CD4-4AC2-ACD3-D80F84220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9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70158-A11B-4BE7-A1D8-564E7A096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8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46929-3C5F-4B09-8AC2-9384EA43B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90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0E488-A013-46CA-A412-BD1C906D8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2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03224-563E-4DB9-91A0-A8FE842A8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0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74F65-A681-4E8B-9B8D-3E40B23D3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70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BFBC8-B46D-4154-A34D-2C9B6192F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86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49585EB-EEDB-42D0-81AB-5FE19FD11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Peak_phosphorus#cite_note-1" TargetMode="External"/><Relationship Id="rId5" Type="http://schemas.openxmlformats.org/officeDocument/2006/relationships/hyperlink" Target="https://en.wikipedia.org/wiki/US_Geological_Survey" TargetMode="External"/><Relationship Id="rId4" Type="http://schemas.openxmlformats.org/officeDocument/2006/relationships/hyperlink" Target="https://en.wikipedia.org/wiki/Phosphate_roc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0B649-1036-614B-85D0-24073E5C0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26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lake turn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385763"/>
            <a:ext cx="387985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lake erie chan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5250"/>
            <a:ext cx="3548063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Dead fish. Image: AFP/Get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4830763"/>
            <a:ext cx="2578100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4" y="1773715"/>
            <a:ext cx="5174834" cy="6928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3620" y="571408"/>
            <a:ext cx="33425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Shores of Lake Erie</a:t>
            </a:r>
          </a:p>
          <a:p>
            <a:pPr algn="ctr"/>
            <a:r>
              <a:rPr lang="en-US" sz="2800" dirty="0"/>
              <a:t>Summer 2013</a:t>
            </a:r>
          </a:p>
        </p:txBody>
      </p:sp>
    </p:spTree>
    <p:extLst>
      <p:ext uri="{BB962C8B-B14F-4D97-AF65-F5344CB8AC3E}">
        <p14:creationId xmlns:p14="http://schemas.microsoft.com/office/powerpoint/2010/main" val="1626593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0610" y="517259"/>
            <a:ext cx="58651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Record-setting algal bloom in Lake Erie caused by agricultural and meteorological trends consistent with expected future conditions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3732500" y="1632943"/>
            <a:ext cx="261321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AdvOT6c1def61.B"/>
              </a:rPr>
              <a:t>6448</a:t>
            </a:r>
            <a:r>
              <a:rPr lang="en-US" sz="800" dirty="0">
                <a:latin typeface="AdvOT6c1def61.B+20"/>
              </a:rPr>
              <a:t>–</a:t>
            </a:r>
            <a:r>
              <a:rPr lang="en-US" sz="800" dirty="0">
                <a:latin typeface="AdvOT6c1def61.B"/>
              </a:rPr>
              <a:t>6452 </a:t>
            </a:r>
            <a:r>
              <a:rPr lang="en-US" sz="800" dirty="0">
                <a:latin typeface="AdvOT88ac8687"/>
              </a:rPr>
              <a:t>| </a:t>
            </a:r>
            <a:r>
              <a:rPr lang="en-US" sz="800" dirty="0">
                <a:latin typeface="AdvOT118e7927"/>
              </a:rPr>
              <a:t>PNAS </a:t>
            </a:r>
            <a:r>
              <a:rPr lang="en-US" sz="800" dirty="0">
                <a:latin typeface="AdvOT88ac8687"/>
              </a:rPr>
              <a:t>| </a:t>
            </a:r>
            <a:r>
              <a:rPr lang="en-US" sz="800" dirty="0">
                <a:latin typeface="AdvOT6c1def61.B"/>
              </a:rPr>
              <a:t>April 16, 2013 </a:t>
            </a:r>
            <a:r>
              <a:rPr lang="en-US" sz="800" dirty="0">
                <a:latin typeface="AdvOT88ac8687"/>
              </a:rPr>
              <a:t>| </a:t>
            </a:r>
            <a:r>
              <a:rPr lang="en-US" sz="800" dirty="0">
                <a:latin typeface="AdvOT118e7927"/>
              </a:rPr>
              <a:t>vol. 110 </a:t>
            </a:r>
            <a:r>
              <a:rPr lang="en-US" sz="800" dirty="0">
                <a:latin typeface="AdvOT88ac8687"/>
              </a:rPr>
              <a:t>| </a:t>
            </a:r>
            <a:r>
              <a:rPr lang="en-US" sz="800" dirty="0">
                <a:latin typeface="AdvOT118e7927"/>
              </a:rPr>
              <a:t>no. 16</a:t>
            </a:r>
            <a:endParaRPr lang="en-US" sz="2400" dirty="0">
              <a:latin typeface="AdvOT6c1def61.B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71" y="2777193"/>
            <a:ext cx="3523129" cy="39955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8277" y="3402540"/>
            <a:ext cx="3482787" cy="261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21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98A04-FC23-C543-B156-7BA22B178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7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28613" y="293688"/>
            <a:ext cx="65293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US" b="1">
                <a:latin typeface="Times New Roman" pitchFamily="18" charset="0"/>
              </a:rPr>
              <a:t>THIRD-LARGEST "DEAD ZONE" SINCE 1985 </a:t>
            </a:r>
          </a:p>
          <a:p>
            <a:pPr algn="ctr" eaLnBrk="0" hangingPunct="0"/>
            <a:r>
              <a:rPr lang="en-US" b="1">
                <a:latin typeface="Times New Roman" pitchFamily="18" charset="0"/>
              </a:rPr>
              <a:t>AREA SIZE OF NEW JERSEY</a:t>
            </a:r>
          </a:p>
        </p:txBody>
      </p:sp>
      <p:pic>
        <p:nvPicPr>
          <p:cNvPr id="27651" name="Picture 3" descr="deadzon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498600"/>
            <a:ext cx="5405437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413000" y="985838"/>
            <a:ext cx="2019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latin typeface="Times New Roman" pitchFamily="18" charset="0"/>
              </a:rPr>
              <a:t>Mid-Summer 2007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4897438"/>
            <a:ext cx="4067175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67" y="1481138"/>
            <a:ext cx="4858299" cy="621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158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BDC36-4E81-864D-9BD7-3756FF51B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73" y="201457"/>
            <a:ext cx="6457793" cy="42045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B50C93-7351-D247-8FB2-B0651D9462C3}"/>
              </a:ext>
            </a:extLst>
          </p:cNvPr>
          <p:cNvSpPr/>
          <p:nvPr/>
        </p:nvSpPr>
        <p:spPr>
          <a:xfrm>
            <a:off x="215073" y="4535669"/>
            <a:ext cx="46612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Graph showing measured size of hypoxia zone on Louisiana Gulf of Mexico shelf, 1985–2017. Credit: LSU/LUMCON and NOAA.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D6300-5F9A-D249-AC16-B8D63E554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77" y="5222957"/>
            <a:ext cx="5203191" cy="378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0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382963"/>
            <a:ext cx="6078537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1531938"/>
            <a:ext cx="3749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900363" y="2371725"/>
            <a:ext cx="1409700" cy="88900"/>
          </a:xfrm>
          <a:prstGeom prst="rect">
            <a:avLst/>
          </a:prstGeom>
          <a:solidFill>
            <a:srgbClr val="FFFF00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705100" y="2895600"/>
            <a:ext cx="2338388" cy="74613"/>
          </a:xfrm>
          <a:prstGeom prst="rect">
            <a:avLst/>
          </a:prstGeom>
          <a:solidFill>
            <a:srgbClr val="FFFF00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1428750" y="2981325"/>
            <a:ext cx="3633788" cy="88900"/>
          </a:xfrm>
          <a:prstGeom prst="rect">
            <a:avLst/>
          </a:prstGeom>
          <a:solidFill>
            <a:srgbClr val="FFFF00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443038" y="3062288"/>
            <a:ext cx="838200" cy="127000"/>
          </a:xfrm>
          <a:prstGeom prst="rect">
            <a:avLst/>
          </a:prstGeom>
          <a:solidFill>
            <a:srgbClr val="FFFF00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33561E-8FC0-D744-80EA-4E729A60E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25" y="215153"/>
            <a:ext cx="6343864" cy="8198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1FF026-FAEE-1C42-A094-A9E1E7C492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8" b="28909"/>
          <a:stretch/>
        </p:blipFill>
        <p:spPr>
          <a:xfrm>
            <a:off x="1549101" y="6131859"/>
            <a:ext cx="3587686" cy="279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56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179388"/>
            <a:ext cx="376713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2673350"/>
            <a:ext cx="3195638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4994275"/>
            <a:ext cx="42672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6137275"/>
            <a:ext cx="234315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5312" y="3374669"/>
            <a:ext cx="1435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/>
              <a:t>CO</a:t>
            </a:r>
            <a:r>
              <a:rPr lang="en-US" sz="500" b="1" baseline="-25000" dirty="0"/>
              <a:t>2</a:t>
            </a:r>
            <a:r>
              <a:rPr lang="en-US" sz="500" b="1" dirty="0"/>
              <a:t> + 2H</a:t>
            </a:r>
            <a:r>
              <a:rPr lang="en-US" sz="500" b="1" baseline="-25000" dirty="0"/>
              <a:t>2</a:t>
            </a:r>
            <a:r>
              <a:rPr lang="en-US" sz="500" b="1" dirty="0"/>
              <a:t>S + </a:t>
            </a:r>
            <a:r>
              <a:rPr lang="en-US" sz="500" b="1" dirty="0" err="1"/>
              <a:t>hv</a:t>
            </a:r>
            <a:r>
              <a:rPr lang="en-US" sz="500" b="1" dirty="0"/>
              <a:t> </a:t>
            </a:r>
            <a:r>
              <a:rPr lang="en-US" sz="500" b="1" dirty="0">
                <a:sym typeface="Wingdings"/>
              </a:rPr>
              <a:t> CH</a:t>
            </a:r>
            <a:r>
              <a:rPr lang="en-US" sz="500" b="1" baseline="-25000" dirty="0">
                <a:sym typeface="Wingdings"/>
              </a:rPr>
              <a:t>2</a:t>
            </a:r>
            <a:r>
              <a:rPr lang="en-US" sz="500" b="1" dirty="0">
                <a:sym typeface="Wingdings"/>
              </a:rPr>
              <a:t>O + 2S + H</a:t>
            </a:r>
            <a:r>
              <a:rPr lang="en-US" sz="500" b="1" baseline="-25000" dirty="0">
                <a:sym typeface="Wingdings"/>
              </a:rPr>
              <a:t>2</a:t>
            </a:r>
            <a:r>
              <a:rPr lang="en-US" sz="500" b="1" dirty="0">
                <a:sym typeface="Wingdings"/>
              </a:rPr>
              <a:t>O</a:t>
            </a:r>
          </a:p>
          <a:p>
            <a:r>
              <a:rPr lang="en-US" sz="500" b="1" dirty="0">
                <a:sym typeface="Wingdings"/>
              </a:rPr>
              <a:t>Anaerobic, green &amp; purple sulfur bacteria</a:t>
            </a:r>
            <a:endParaRPr lang="en-US" sz="5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73" y="2702859"/>
            <a:ext cx="6254298" cy="3713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0130" y="1565910"/>
            <a:ext cx="5455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Sedimentary – having no significant gaseous phase</a:t>
            </a:r>
          </a:p>
          <a:p>
            <a:r>
              <a:rPr lang="en-US" dirty="0"/>
              <a:t>Gaseous </a:t>
            </a:r>
          </a:p>
        </p:txBody>
      </p:sp>
    </p:spTree>
    <p:extLst>
      <p:ext uri="{BB962C8B-B14F-4D97-AF65-F5344CB8AC3E}">
        <p14:creationId xmlns:p14="http://schemas.microsoft.com/office/powerpoint/2010/main" val="1727893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452438"/>
            <a:ext cx="346392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2160587"/>
            <a:ext cx="2840038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4422775"/>
            <a:ext cx="3983037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6581775"/>
            <a:ext cx="2306637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6623050"/>
            <a:ext cx="248285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7793038"/>
            <a:ext cx="19780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453113-1DD9-AD4F-A707-36196F649D4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08" y="1232694"/>
            <a:ext cx="2326002" cy="2232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D43DC5-D4D0-CD4F-BC67-E31C1A71B7A3}"/>
              </a:ext>
            </a:extLst>
          </p:cNvPr>
          <p:cNvSpPr txBox="1"/>
          <p:nvPr/>
        </p:nvSpPr>
        <p:spPr>
          <a:xfrm>
            <a:off x="1287262" y="972105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Global S Cycle</a:t>
            </a:r>
          </a:p>
          <a:p>
            <a:r>
              <a:rPr lang="en-US" sz="700" dirty="0"/>
              <a:t>(10</a:t>
            </a:r>
            <a:r>
              <a:rPr lang="en-US" sz="700" baseline="30000" dirty="0"/>
              <a:t>12</a:t>
            </a:r>
            <a:r>
              <a:rPr lang="en-US" sz="700" dirty="0"/>
              <a:t> g S/</a:t>
            </a:r>
            <a:r>
              <a:rPr lang="en-US" sz="700" dirty="0" err="1"/>
              <a:t>yr</a:t>
            </a:r>
            <a:r>
              <a:rPr lang="en-US" sz="700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F0E877-EC06-EE4B-AFB1-557F5FF9774E}"/>
              </a:ext>
            </a:extLst>
          </p:cNvPr>
          <p:cNvSpPr txBox="1"/>
          <p:nvPr/>
        </p:nvSpPr>
        <p:spPr>
          <a:xfrm>
            <a:off x="388508" y="3352755"/>
            <a:ext cx="87395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/>
              <a:t>Schlesinger &amp; Bernhardt 2013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98" y="151074"/>
            <a:ext cx="3084513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iceco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91265"/>
            <a:ext cx="3430885" cy="240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435476" y="6689966"/>
            <a:ext cx="1717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>
                <a:latin typeface="Times New Roman" pitchFamily="18" charset="0"/>
              </a:rPr>
              <a:t>Mayewski et al. 1990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FB4350-63F3-CA45-85CB-E45287805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451" y="729550"/>
            <a:ext cx="3172206" cy="2298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82FD03-BE1D-C041-A945-EBBF0220B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1265"/>
            <a:ext cx="3441690" cy="22991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EC5748-AABB-4E4E-A28B-A3DF5F956DE9}"/>
              </a:ext>
            </a:extLst>
          </p:cNvPr>
          <p:cNvSpPr txBox="1"/>
          <p:nvPr/>
        </p:nvSpPr>
        <p:spPr>
          <a:xfrm>
            <a:off x="601281" y="6794711"/>
            <a:ext cx="85953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Smith et al. 2011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404813" y="5029200"/>
            <a:ext cx="5410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Acid rain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Acid snow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Acid fog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Acid dry deposition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/>
              <a:t>small particles (e.g. sulfate particles)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/>
              <a:t>uptake of acid forming gases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404813" y="4097338"/>
            <a:ext cx="61007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 i="1" dirty="0">
                <a:latin typeface="Times New Roman" pitchFamily="18" charset="0"/>
              </a:rPr>
              <a:t>Acid </a:t>
            </a:r>
            <a:r>
              <a:rPr lang="en-US" sz="3200" b="1" i="1" dirty="0">
                <a:latin typeface="Times New Roman" pitchFamily="18" charset="0"/>
              </a:rPr>
              <a:t>deposition</a:t>
            </a:r>
            <a:r>
              <a:rPr lang="en-US" sz="2800" b="1" i="1" dirty="0">
                <a:latin typeface="Times New Roman" pitchFamily="18" charset="0"/>
              </a:rPr>
              <a:t> is more than acid rain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190875" y="5343525"/>
            <a:ext cx="3314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</a:rPr>
              <a:t>~80% of acid deposition</a:t>
            </a:r>
          </a:p>
        </p:txBody>
      </p:sp>
      <p:sp>
        <p:nvSpPr>
          <p:cNvPr id="33797" name="AutoShape 5"/>
          <p:cNvSpPr>
            <a:spLocks/>
          </p:cNvSpPr>
          <p:nvPr/>
        </p:nvSpPr>
        <p:spPr bwMode="auto">
          <a:xfrm>
            <a:off x="2428875" y="5038725"/>
            <a:ext cx="457200" cy="1066800"/>
          </a:xfrm>
          <a:prstGeom prst="rightBrace">
            <a:avLst>
              <a:gd name="adj1" fmla="val 19444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49225"/>
            <a:ext cx="55372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15" y="1584158"/>
            <a:ext cx="5077326" cy="338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2" y="4969042"/>
            <a:ext cx="5612732" cy="374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4813" y="259264"/>
            <a:ext cx="61007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 i="1" dirty="0">
                <a:latin typeface="Times New Roman" pitchFamily="18" charset="0"/>
              </a:rPr>
              <a:t>Dry &amp; Wet Sulfur Deposition in WV</a:t>
            </a:r>
          </a:p>
        </p:txBody>
      </p:sp>
    </p:spTree>
    <p:extLst>
      <p:ext uri="{BB962C8B-B14F-4D97-AF65-F5344CB8AC3E}">
        <p14:creationId xmlns:p14="http://schemas.microsoft.com/office/powerpoint/2010/main" val="3949912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314483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38100"/>
            <a:ext cx="2668587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1998663" y="2673350"/>
            <a:ext cx="2952750" cy="3344863"/>
            <a:chOff x="145" y="1692"/>
            <a:chExt cx="1860" cy="2107"/>
          </a:xfrm>
        </p:grpSpPr>
        <p:pic>
          <p:nvPicPr>
            <p:cNvPr id="34822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692"/>
              <a:ext cx="1438" cy="2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3" name="Text Box 6"/>
            <p:cNvSpPr txBox="1">
              <a:spLocks noChangeArrowheads="1"/>
            </p:cNvSpPr>
            <p:nvPr/>
          </p:nvSpPr>
          <p:spPr bwMode="auto">
            <a:xfrm>
              <a:off x="145" y="2686"/>
              <a:ext cx="1843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chemeClr val="bg1"/>
                  </a:solidFill>
                  <a:latin typeface="Times New Roman" pitchFamily="18" charset="0"/>
                </a:rPr>
                <a:t>Lake trout on acid</a:t>
              </a:r>
            </a:p>
            <a:p>
              <a:pPr algn="ctr" eaLnBrk="1" hangingPunct="1"/>
              <a:r>
                <a:rPr lang="en-US" sz="1200" b="1">
                  <a:solidFill>
                    <a:schemeClr val="bg1"/>
                  </a:solidFill>
                  <a:latin typeface="Times New Roman" pitchFamily="18" charset="0"/>
                </a:rPr>
                <a:t>(pH = 5.1)</a:t>
              </a:r>
            </a:p>
          </p:txBody>
        </p:sp>
        <p:sp>
          <p:nvSpPr>
            <p:cNvPr id="34824" name="Text Box 7"/>
            <p:cNvSpPr txBox="1">
              <a:spLocks noChangeArrowheads="1"/>
            </p:cNvSpPr>
            <p:nvPr/>
          </p:nvSpPr>
          <p:spPr bwMode="auto">
            <a:xfrm>
              <a:off x="162" y="1720"/>
              <a:ext cx="18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</a:rPr>
                <a:t>Lake trout</a:t>
              </a:r>
            </a:p>
          </p:txBody>
        </p:sp>
      </p:grpSp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399"/>
            <a:ext cx="5094287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848" y="4886284"/>
            <a:ext cx="4013892" cy="3365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5175" y="5454233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Wheeling, WV 1979</a:t>
            </a:r>
          </a:p>
          <a:p>
            <a:r>
              <a:rPr lang="en-US" sz="800" b="1" dirty="0"/>
              <a:t>Lowest rain value recorded</a:t>
            </a:r>
          </a:p>
          <a:p>
            <a:r>
              <a:rPr lang="en-US" sz="800" b="1" dirty="0"/>
              <a:t>pH = 1.5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E6B99-88CD-5244-B6E9-F99C983E9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89" y="879822"/>
            <a:ext cx="6328207" cy="323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5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611188" y="487363"/>
            <a:ext cx="59134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Surface reactions in mine spoil can lead to water acidification - acid mine drainage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46100" y="4394200"/>
            <a:ext cx="541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Times New Roman" pitchFamily="18" charset="0"/>
              </a:rPr>
              <a:t>Streams receiving this drainage could have a pH as low as 3.0!</a:t>
            </a:r>
          </a:p>
        </p:txBody>
      </p:sp>
      <p:pic>
        <p:nvPicPr>
          <p:cNvPr id="35844" name="Picture 4" descr="acid_mine_drain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5143500"/>
            <a:ext cx="2220913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1519238"/>
            <a:ext cx="433546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277813"/>
            <a:ext cx="6075363" cy="854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78089AE-20FE-DE4A-85A8-0639CC0417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r="4355" b="-1"/>
          <a:stretch/>
        </p:blipFill>
        <p:spPr>
          <a:xfrm>
            <a:off x="643467" y="593969"/>
            <a:ext cx="5584264" cy="795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49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A8D3266-8D75-B844-883B-3C790F091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6" y="349367"/>
            <a:ext cx="4932688" cy="6385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F339DE-FC87-1640-A73B-C89E20464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03" y="6192980"/>
            <a:ext cx="3088888" cy="269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A1C3F73-7F7A-FA43-AC72-1CC65EBD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544" y="6192980"/>
            <a:ext cx="2378940" cy="204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807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9452" y="2780754"/>
            <a:ext cx="6414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Ca</a:t>
            </a:r>
            <a:r>
              <a:rPr lang="en-US" sz="1600" b="1" i="1" baseline="-25000" dirty="0">
                <a:solidFill>
                  <a:srgbClr val="C00000"/>
                </a:solidFill>
              </a:rPr>
              <a:t>5</a:t>
            </a:r>
            <a:r>
              <a:rPr lang="en-US" sz="1600" b="1" i="1" dirty="0">
                <a:solidFill>
                  <a:srgbClr val="C00000"/>
                </a:solidFill>
              </a:rPr>
              <a:t>(PO</a:t>
            </a:r>
            <a:r>
              <a:rPr lang="en-US" sz="1600" b="1" i="1" baseline="-25000" dirty="0">
                <a:solidFill>
                  <a:srgbClr val="C00000"/>
                </a:solidFill>
              </a:rPr>
              <a:t>4</a:t>
            </a:r>
            <a:r>
              <a:rPr lang="en-US" sz="1600" b="1" i="1" dirty="0">
                <a:solidFill>
                  <a:srgbClr val="C00000"/>
                </a:solidFill>
              </a:rPr>
              <a:t>)</a:t>
            </a:r>
            <a:r>
              <a:rPr lang="en-US" sz="1600" b="1" i="1" baseline="-25000" dirty="0">
                <a:solidFill>
                  <a:srgbClr val="C00000"/>
                </a:solidFill>
              </a:rPr>
              <a:t>3</a:t>
            </a:r>
            <a:r>
              <a:rPr lang="en-US" sz="1600" b="1" i="1" dirty="0">
                <a:solidFill>
                  <a:srgbClr val="C00000"/>
                </a:solidFill>
              </a:rPr>
              <a:t>OH + 4H</a:t>
            </a:r>
            <a:r>
              <a:rPr lang="en-US" sz="1600" b="1" i="1" baseline="-25000" dirty="0">
                <a:solidFill>
                  <a:srgbClr val="C00000"/>
                </a:solidFill>
              </a:rPr>
              <a:t>2</a:t>
            </a:r>
            <a:r>
              <a:rPr lang="en-US" sz="1600" b="1" i="1" dirty="0">
                <a:solidFill>
                  <a:srgbClr val="C00000"/>
                </a:solidFill>
              </a:rPr>
              <a:t>CO</a:t>
            </a:r>
            <a:r>
              <a:rPr lang="en-US" sz="1600" b="1" i="1" baseline="-25000" dirty="0">
                <a:solidFill>
                  <a:srgbClr val="C00000"/>
                </a:solidFill>
              </a:rPr>
              <a:t>3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>
                <a:solidFill>
                  <a:srgbClr val="C00000"/>
                </a:solidFill>
                <a:sym typeface="Wingdings"/>
              </a:rPr>
              <a:t> 5Ca</a:t>
            </a:r>
            <a:r>
              <a:rPr lang="en-US" sz="1600" b="1" i="1" baseline="30000" dirty="0">
                <a:solidFill>
                  <a:srgbClr val="C00000"/>
                </a:solidFill>
                <a:sym typeface="Wingdings"/>
              </a:rPr>
              <a:t>++ </a:t>
            </a:r>
            <a:r>
              <a:rPr lang="en-US" sz="1600" b="1" i="1" dirty="0">
                <a:solidFill>
                  <a:srgbClr val="C00000"/>
                </a:solidFill>
                <a:sym typeface="Wingdings"/>
              </a:rPr>
              <a:t>+ 3HPO</a:t>
            </a:r>
            <a:r>
              <a:rPr lang="en-US" sz="1600" b="1" i="1" baseline="30000" dirty="0">
                <a:solidFill>
                  <a:srgbClr val="C00000"/>
                </a:solidFill>
                <a:sym typeface="Wingdings"/>
              </a:rPr>
              <a:t>=</a:t>
            </a:r>
            <a:r>
              <a:rPr lang="en-US" sz="1600" b="1" i="1" baseline="-25000" dirty="0">
                <a:solidFill>
                  <a:srgbClr val="C00000"/>
                </a:solidFill>
                <a:sym typeface="Wingdings"/>
              </a:rPr>
              <a:t>4</a:t>
            </a:r>
            <a:r>
              <a:rPr lang="en-US" sz="1600" b="1" i="1" dirty="0">
                <a:solidFill>
                  <a:srgbClr val="C00000"/>
                </a:solidFill>
                <a:sym typeface="Wingdings"/>
              </a:rPr>
              <a:t> + 4HCO</a:t>
            </a:r>
            <a:r>
              <a:rPr lang="en-US" sz="1600" b="1" i="1" baseline="-25000" dirty="0">
                <a:solidFill>
                  <a:srgbClr val="C00000"/>
                </a:solidFill>
                <a:sym typeface="Wingdings"/>
              </a:rPr>
              <a:t>3</a:t>
            </a:r>
            <a:r>
              <a:rPr lang="en-US" sz="1600" b="1" i="1" baseline="30000" dirty="0">
                <a:solidFill>
                  <a:srgbClr val="C00000"/>
                </a:solidFill>
                <a:sym typeface="Wingdings"/>
              </a:rPr>
              <a:t>-</a:t>
            </a:r>
            <a:r>
              <a:rPr lang="en-US" sz="1600" b="1" i="1" dirty="0">
                <a:solidFill>
                  <a:srgbClr val="C00000"/>
                </a:solidFill>
                <a:sym typeface="Wingdings"/>
              </a:rPr>
              <a:t> + H</a:t>
            </a:r>
            <a:r>
              <a:rPr lang="en-US" sz="1600" b="1" i="1" baseline="-25000" dirty="0">
                <a:solidFill>
                  <a:srgbClr val="C00000"/>
                </a:solidFill>
                <a:sym typeface="Wingdings"/>
              </a:rPr>
              <a:t>2</a:t>
            </a:r>
            <a:r>
              <a:rPr lang="en-US" sz="1600" b="1" i="1" dirty="0">
                <a:solidFill>
                  <a:srgbClr val="C00000"/>
                </a:solidFill>
                <a:sym typeface="Wingdings"/>
              </a:rPr>
              <a:t>O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9452" y="2403753"/>
            <a:ext cx="369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Congruent Dissolution Weathering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9452" y="5026065"/>
            <a:ext cx="54296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Mycorrhizae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	</a:t>
            </a:r>
            <a:r>
              <a:rPr lang="en-US" dirty="0" err="1">
                <a:solidFill>
                  <a:srgbClr val="C00000"/>
                </a:solidFill>
              </a:rPr>
              <a:t>Ectotrophic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		</a:t>
            </a:r>
            <a:r>
              <a:rPr lang="en-US" i="1" dirty="0" err="1">
                <a:solidFill>
                  <a:srgbClr val="C00000"/>
                </a:solidFill>
              </a:rPr>
              <a:t>Pinaceae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en-US" i="1" dirty="0" err="1">
                <a:solidFill>
                  <a:srgbClr val="C00000"/>
                </a:solidFill>
              </a:rPr>
              <a:t>Fagaceae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en-US" i="1" dirty="0" err="1">
                <a:solidFill>
                  <a:srgbClr val="C00000"/>
                </a:solidFill>
              </a:rPr>
              <a:t>Betulaceae</a:t>
            </a:r>
            <a:endParaRPr lang="en-US" i="1" dirty="0">
              <a:solidFill>
                <a:srgbClr val="C00000"/>
              </a:solidFill>
            </a:endParaRPr>
          </a:p>
          <a:p>
            <a:r>
              <a:rPr lang="en-US" i="1" dirty="0">
                <a:solidFill>
                  <a:srgbClr val="C00000"/>
                </a:solidFill>
              </a:rPr>
              <a:t>		Salicaceae</a:t>
            </a:r>
            <a:r>
              <a:rPr lang="en-US" dirty="0">
                <a:solidFill>
                  <a:srgbClr val="C00000"/>
                </a:solidFill>
              </a:rPr>
              <a:t>	</a:t>
            </a:r>
          </a:p>
          <a:p>
            <a:r>
              <a:rPr lang="en-US" dirty="0">
                <a:solidFill>
                  <a:srgbClr val="C00000"/>
                </a:solidFill>
              </a:rPr>
              <a:t>	</a:t>
            </a:r>
            <a:r>
              <a:rPr lang="en-US" dirty="0" err="1">
                <a:solidFill>
                  <a:srgbClr val="C00000"/>
                </a:solidFill>
              </a:rPr>
              <a:t>Endotrophic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		Almost all cultivated plants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6384" y="933324"/>
            <a:ext cx="2142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Processes</a:t>
            </a:r>
          </a:p>
          <a:p>
            <a:endParaRPr lang="en-US" dirty="0"/>
          </a:p>
          <a:p>
            <a:r>
              <a:rPr lang="en-US" dirty="0"/>
              <a:t>   Geologic Uplift</a:t>
            </a:r>
          </a:p>
          <a:p>
            <a:endParaRPr lang="en-US" dirty="0"/>
          </a:p>
          <a:p>
            <a:r>
              <a:rPr lang="en-US" dirty="0"/>
              <a:t>   Rock Weathering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0463" y="4571069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Uptake/Assimilation</a:t>
            </a:r>
          </a:p>
        </p:txBody>
      </p:sp>
      <p:sp>
        <p:nvSpPr>
          <p:cNvPr id="11" name="Donut 10"/>
          <p:cNvSpPr/>
          <p:nvPr/>
        </p:nvSpPr>
        <p:spPr>
          <a:xfrm>
            <a:off x="589280" y="6010855"/>
            <a:ext cx="548640" cy="495079"/>
          </a:xfrm>
          <a:prstGeom prst="donu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63600" y="5824534"/>
            <a:ext cx="651438" cy="1791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46480" y="6274591"/>
            <a:ext cx="651438" cy="1791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1" idx="1"/>
          </p:cNvCxnSpPr>
          <p:nvPr/>
        </p:nvCxnSpPr>
        <p:spPr>
          <a:xfrm>
            <a:off x="443751" y="5824534"/>
            <a:ext cx="225875" cy="2588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49489" y="5671976"/>
            <a:ext cx="7272" cy="6067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890479" y="6361054"/>
            <a:ext cx="494881" cy="39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757" y="5600448"/>
            <a:ext cx="8130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Epidermis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1291396" y="6643453"/>
            <a:ext cx="938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Endodermis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592858" y="5402643"/>
            <a:ext cx="585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Steele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76462" y="6486195"/>
            <a:ext cx="599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Cortex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77748" y="6249991"/>
            <a:ext cx="191878" cy="3087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DA6CBA19-96FD-FF46-936F-2806B6E73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183" y="3204972"/>
            <a:ext cx="927100" cy="8211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035ECA5-6E2F-CB41-BC6B-12D348EA5C49}"/>
              </a:ext>
            </a:extLst>
          </p:cNvPr>
          <p:cNvSpPr txBox="1"/>
          <p:nvPr/>
        </p:nvSpPr>
        <p:spPr>
          <a:xfrm>
            <a:off x="4346842" y="4113432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Orthophosphate</a:t>
            </a:r>
          </a:p>
        </p:txBody>
      </p:sp>
    </p:spTree>
    <p:extLst>
      <p:ext uri="{BB962C8B-B14F-4D97-AF65-F5344CB8AC3E}">
        <p14:creationId xmlns:p14="http://schemas.microsoft.com/office/powerpoint/2010/main" val="2161453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450850"/>
            <a:ext cx="20320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484188"/>
            <a:ext cx="2413000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858838" y="3597275"/>
            <a:ext cx="19605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Ectotrophic mycorrhizae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560763" y="3597275"/>
            <a:ext cx="20335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Endotrophic mycorrhizae</a:t>
            </a:r>
          </a:p>
        </p:txBody>
      </p:sp>
      <p:pic>
        <p:nvPicPr>
          <p:cNvPr id="7" name="Picture 2" descr="myconet">
            <a:extLst>
              <a:ext uri="{FF2B5EF4-FFF2-40B4-BE49-F238E27FC236}">
                <a16:creationId xmlns:a16="http://schemas.microsoft.com/office/drawing/2014/main" id="{FBFDE707-450F-B742-B280-D488FF9FC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94" y="4480707"/>
            <a:ext cx="2640012" cy="334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C7AA1D01-ECC5-694D-A151-762CC5ED4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8198147"/>
            <a:ext cx="5067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Extensive network of mycorrhizal hyphae radiating from roots of a larch (</a:t>
            </a:r>
            <a:r>
              <a:rPr lang="en-US" sz="1200" i="1" dirty="0"/>
              <a:t>Larix</a:t>
            </a:r>
            <a:r>
              <a:rPr lang="en-US" sz="1200" dirty="0"/>
              <a:t>) seedling grown in peat 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690079AB-9D69-B74E-8A58-E58FF911C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012" y="8734425"/>
            <a:ext cx="44967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dirty="0"/>
              <a:t>http://</a:t>
            </a:r>
            <a:r>
              <a:rPr lang="en-US" sz="1000" dirty="0" err="1"/>
              <a:t>www.biology.ed.ac.uk</a:t>
            </a:r>
            <a:r>
              <a:rPr lang="en-US" sz="1000" dirty="0"/>
              <a:t>/research/groups/</a:t>
            </a:r>
            <a:r>
              <a:rPr lang="en-US" sz="1000" dirty="0" err="1"/>
              <a:t>jdeacon</a:t>
            </a:r>
            <a:r>
              <a:rPr lang="en-US" sz="1000" dirty="0"/>
              <a:t>/</a:t>
            </a:r>
            <a:r>
              <a:rPr lang="en-US" sz="1000" dirty="0" err="1"/>
              <a:t>mrhizas</a:t>
            </a:r>
            <a:r>
              <a:rPr lang="en-US" sz="1000" dirty="0"/>
              <a:t>/</a:t>
            </a:r>
            <a:r>
              <a:rPr lang="en-US" sz="1000" dirty="0" err="1"/>
              <a:t>ecbmycor.htm</a:t>
            </a:r>
            <a:endParaRPr lang="en-US"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0922A6-DE31-D992-8B31-CAB84D0A1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500" y="211188"/>
            <a:ext cx="1470575" cy="17676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EDA40F3-7110-A446-A6CA-CA80AD65C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112" y="353101"/>
            <a:ext cx="3779549" cy="339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827E07-52E7-1346-916D-091907C0D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32" y="3855954"/>
            <a:ext cx="4100102" cy="184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252C3F-80A0-3145-9A9D-7C33C7C4F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33" y="6045172"/>
            <a:ext cx="4100101" cy="274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E5F3D6-3664-F545-A5B5-ED66E5113ED8}"/>
              </a:ext>
            </a:extLst>
          </p:cNvPr>
          <p:cNvSpPr/>
          <p:nvPr/>
        </p:nvSpPr>
        <p:spPr>
          <a:xfrm>
            <a:off x="3945699" y="3567855"/>
            <a:ext cx="2179528" cy="263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3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5406" y="2932148"/>
            <a:ext cx="4707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Acid Phosphatases 	pH optimum 4-6</a:t>
            </a:r>
          </a:p>
          <a:p>
            <a:r>
              <a:rPr lang="en-US" dirty="0">
                <a:solidFill>
                  <a:srgbClr val="C00000"/>
                </a:solidFill>
              </a:rPr>
              <a:t>Alkaline Phosphatases	pH optimum 9-11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9975" y="4651516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Excretion </a:t>
            </a:r>
            <a:r>
              <a:rPr lang="en-US"/>
              <a:t>&amp; Death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9975" y="5236743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Leaching &amp; Erosion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37B3B8-0B5C-1547-9219-B1D5CC590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189" y="4651516"/>
            <a:ext cx="3789044" cy="3289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184F63-D93B-B242-AF1A-90B5CD42DC70}"/>
              </a:ext>
            </a:extLst>
          </p:cNvPr>
          <p:cNvSpPr txBox="1"/>
          <p:nvPr/>
        </p:nvSpPr>
        <p:spPr>
          <a:xfrm>
            <a:off x="699975" y="8551727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Sedimentation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65E501-31C6-A94A-B6AB-E05B99D15097}"/>
              </a:ext>
            </a:extLst>
          </p:cNvPr>
          <p:cNvSpPr txBox="1"/>
          <p:nvPr/>
        </p:nvSpPr>
        <p:spPr>
          <a:xfrm>
            <a:off x="699974" y="710839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Processes (Cont’d.)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AA6DF2-929A-9646-987D-4BB87BB87A5A}"/>
              </a:ext>
            </a:extLst>
          </p:cNvPr>
          <p:cNvSpPr txBox="1"/>
          <p:nvPr/>
        </p:nvSpPr>
        <p:spPr>
          <a:xfrm>
            <a:off x="699974" y="114732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Mineralization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A69C36-9DD4-9E4B-A697-17A5E0EBFD2C}"/>
              </a:ext>
            </a:extLst>
          </p:cNvPr>
          <p:cNvSpPr txBox="1"/>
          <p:nvPr/>
        </p:nvSpPr>
        <p:spPr>
          <a:xfrm>
            <a:off x="1805405" y="1593507"/>
            <a:ext cx="48526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C/P Ratio of OM		Result</a:t>
            </a:r>
          </a:p>
          <a:p>
            <a:r>
              <a:rPr lang="en-US" dirty="0">
                <a:solidFill>
                  <a:srgbClr val="C00000"/>
                </a:solidFill>
              </a:rPr>
              <a:t>&lt;200			Net Mineralization</a:t>
            </a:r>
          </a:p>
          <a:p>
            <a:r>
              <a:rPr lang="en-US" dirty="0">
                <a:solidFill>
                  <a:srgbClr val="C00000"/>
                </a:solidFill>
              </a:rPr>
              <a:t>200-300			No net change</a:t>
            </a:r>
          </a:p>
          <a:p>
            <a:r>
              <a:rPr lang="en-US" dirty="0">
                <a:solidFill>
                  <a:srgbClr val="C00000"/>
                </a:solidFill>
              </a:rPr>
              <a:t>&gt;300			Net Immobilization</a:t>
            </a:r>
          </a:p>
        </p:txBody>
      </p:sp>
    </p:spTree>
    <p:extLst>
      <p:ext uri="{BB962C8B-B14F-4D97-AF65-F5344CB8AC3E}">
        <p14:creationId xmlns:p14="http://schemas.microsoft.com/office/powerpoint/2010/main" val="77285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66" y="504268"/>
            <a:ext cx="3642067" cy="217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FA6329-A987-B34B-868F-4234CBBEA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234" y="6695247"/>
            <a:ext cx="3857669" cy="2075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F8A464-AD10-D747-925C-BCE24D0FB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96" y="2940050"/>
            <a:ext cx="5994400" cy="32639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0280FC-8081-2047-9BBF-7FE24479C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57" y="5075367"/>
            <a:ext cx="5098535" cy="21205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3C6A05-03DF-D947-8396-71B70A94DE81}"/>
              </a:ext>
            </a:extLst>
          </p:cNvPr>
          <p:cNvSpPr/>
          <p:nvPr/>
        </p:nvSpPr>
        <p:spPr>
          <a:xfrm>
            <a:off x="1466335" y="7195894"/>
            <a:ext cx="4324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02122"/>
                </a:solidFill>
                <a:latin typeface="Arial" panose="020B0604020202020204" pitchFamily="34" charset="0"/>
              </a:rPr>
              <a:t>Graph showing world </a:t>
            </a:r>
            <a:r>
              <a:rPr lang="en-US" sz="800" dirty="0">
                <a:solidFill>
                  <a:srgbClr val="0B0080"/>
                </a:solidFill>
                <a:latin typeface="Arial" panose="020B0604020202020204" pitchFamily="34" charset="0"/>
                <a:hlinkClick r:id="rId4" tooltip="Phosphate rock"/>
              </a:rPr>
              <a:t>phosphate rock</a:t>
            </a:r>
            <a:r>
              <a:rPr lang="en-US" sz="800" dirty="0">
                <a:solidFill>
                  <a:srgbClr val="202122"/>
                </a:solidFill>
                <a:latin typeface="Arial" panose="020B0604020202020204" pitchFamily="34" charset="0"/>
              </a:rPr>
              <a:t> production, 1900–2016, reported by </a:t>
            </a:r>
            <a:r>
              <a:rPr lang="en-US" sz="800" dirty="0">
                <a:solidFill>
                  <a:srgbClr val="0B0080"/>
                </a:solidFill>
                <a:latin typeface="Arial" panose="020B0604020202020204" pitchFamily="34" charset="0"/>
                <a:hlinkClick r:id="rId5" tooltip="US Geological Survey"/>
              </a:rPr>
              <a:t>US Geological Survey</a:t>
            </a:r>
            <a:r>
              <a:rPr lang="en-US" sz="800" baseline="30000" dirty="0">
                <a:solidFill>
                  <a:srgbClr val="0B0080"/>
                </a:solidFill>
                <a:latin typeface="Arial" panose="020B0604020202020204" pitchFamily="34" charset="0"/>
                <a:hlinkClick r:id="rId6"/>
              </a:rPr>
              <a:t>[1]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DE705-EB7E-D74A-B504-0BCB336F3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267" y="2196299"/>
            <a:ext cx="3683000" cy="254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5B61B4-4D62-C244-A777-C3AFCBE838F2}"/>
              </a:ext>
            </a:extLst>
          </p:cNvPr>
          <p:cNvSpPr txBox="1"/>
          <p:nvPr/>
        </p:nvSpPr>
        <p:spPr>
          <a:xfrm>
            <a:off x="1246204" y="489704"/>
            <a:ext cx="476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Where is phosphate rock found and how has its extraction changed?</a:t>
            </a:r>
          </a:p>
        </p:txBody>
      </p:sp>
    </p:spTree>
    <p:extLst>
      <p:ext uri="{BB962C8B-B14F-4D97-AF65-F5344CB8AC3E}">
        <p14:creationId xmlns:p14="http://schemas.microsoft.com/office/powerpoint/2010/main" val="587068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2022475"/>
            <a:ext cx="421005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884238" y="2682875"/>
            <a:ext cx="2320925" cy="1074738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1108075" y="5148263"/>
            <a:ext cx="2298700" cy="7937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2289175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P added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90500" y="4821238"/>
            <a:ext cx="911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P not</a:t>
            </a:r>
          </a:p>
          <a:p>
            <a:pPr eaLnBrk="0" hangingPunct="0"/>
            <a:r>
              <a:rPr lang="en-US" sz="2400">
                <a:latin typeface="Times New Roman" pitchFamily="18" charset="0"/>
              </a:rPr>
              <a:t>added</a:t>
            </a: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938588" y="4173538"/>
            <a:ext cx="1717675" cy="23812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5505450" y="3794125"/>
            <a:ext cx="13525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000">
                <a:latin typeface="Times New Roman" pitchFamily="18" charset="0"/>
              </a:rPr>
              <a:t>Waterproof</a:t>
            </a:r>
          </a:p>
          <a:p>
            <a:pPr algn="ctr" eaLnBrk="0" hangingPunct="0"/>
            <a:r>
              <a:rPr lang="en-US" sz="2000">
                <a:latin typeface="Times New Roman" pitchFamily="18" charset="0"/>
              </a:rPr>
              <a:t>barrier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0" y="1109663"/>
            <a:ext cx="685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i="1">
                <a:latin typeface="Times New Roman" pitchFamily="18" charset="0"/>
              </a:rPr>
              <a:t>Cultural eutrophication is a nutrient-induced increase </a:t>
            </a:r>
          </a:p>
          <a:p>
            <a:pPr algn="ctr" eaLnBrk="1" hangingPunct="1"/>
            <a:r>
              <a:rPr lang="en-US" i="1">
                <a:latin typeface="Times New Roman" pitchFamily="18" charset="0"/>
              </a:rPr>
              <a:t>in aquatic productivity due to anthropogenic nutrient additions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62000" y="558800"/>
            <a:ext cx="5608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You can too much of a good thing!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377EF9-F278-E84E-9415-179FF69E2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40" y="6413470"/>
            <a:ext cx="3562558" cy="246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8187</TotalTime>
  <Words>763</Words>
  <Application>Microsoft Macintosh PowerPoint</Application>
  <PresentationFormat>On-screen Show (4:3)</PresentationFormat>
  <Paragraphs>121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AdvOT118e7927</vt:lpstr>
      <vt:lpstr>AdvOT6c1def61.B</vt:lpstr>
      <vt:lpstr>AdvOT6c1def61.B+20</vt:lpstr>
      <vt:lpstr>AdvOT88ac8687</vt:lpstr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WVU ECAS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Bill Peterjohn</dc:creator>
  <cp:lastModifiedBy>William Peterjohn</cp:lastModifiedBy>
  <cp:revision>292</cp:revision>
  <cp:lastPrinted>2019-03-19T17:33:39Z</cp:lastPrinted>
  <dcterms:created xsi:type="dcterms:W3CDTF">2010-11-10T01:12:19Z</dcterms:created>
  <dcterms:modified xsi:type="dcterms:W3CDTF">2023-03-28T14:49:15Z</dcterms:modified>
</cp:coreProperties>
</file>